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70" r:id="rId5"/>
    <p:sldId id="273" r:id="rId6"/>
    <p:sldId id="274" r:id="rId7"/>
    <p:sldId id="272" r:id="rId8"/>
    <p:sldId id="263" r:id="rId9"/>
    <p:sldId id="260" r:id="rId10"/>
    <p:sldId id="261" r:id="rId11"/>
    <p:sldId id="267" r:id="rId12"/>
    <p:sldId id="276" r:id="rId13"/>
    <p:sldId id="262"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60"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5A61015F-7CC6-4D0A-9D87-873EA4C304CC}" type="datetimeFigureOut">
              <a:rPr lang="en-US" dirty="0"/>
              <a:t>8/29/2017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smtClean="0"/>
              <a:t>Klik om de modelstijlen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smtClean="0"/>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5C68B11-C5A8-448C-8CE9-B1A273C79CFC}" type="datetimeFigureOut">
              <a:rPr lang="en-US" dirty="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7616CA0-919D-4A49-9C8A-62FDFB3A5183}" type="datetimeFigureOut">
              <a:rPr lang="en-US" dirty="0"/>
              <a:t>8/29/2017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8/29/2017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3.xml"/><Relationship Id="rId1" Type="http://schemas.openxmlformats.org/officeDocument/2006/relationships/video" Target="https://www.youtube.com/embed/lJTzl9ee-0k"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ideo" Target="https://www.youtube.com/embed/tnbw5cWZ82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https://www.youtube.com/embed/W1EUF0fpV6Y" TargetMode="External"/><Relationship Id="rId1" Type="http://schemas.openxmlformats.org/officeDocument/2006/relationships/video" Target="https://www.youtube.com/embed/TswrJn4-j34" TargetMode="Externa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8800" dirty="0" smtClean="0">
                <a:solidFill>
                  <a:schemeClr val="accent2">
                    <a:lumMod val="40000"/>
                    <a:lumOff val="60000"/>
                  </a:schemeClr>
                </a:solidFill>
              </a:rPr>
              <a:t>COMPOSITIE</a:t>
            </a:r>
            <a:r>
              <a:rPr lang="nl-NL" dirty="0" smtClean="0">
                <a:solidFill>
                  <a:schemeClr val="accent2">
                    <a:lumMod val="40000"/>
                    <a:lumOff val="60000"/>
                  </a:schemeClr>
                </a:solidFill>
              </a:rPr>
              <a:t> </a:t>
            </a:r>
            <a:r>
              <a:rPr lang="nl-NL" dirty="0" smtClean="0"/>
              <a:t> </a:t>
            </a:r>
            <a:endParaRPr lang="nl-NL" dirty="0"/>
          </a:p>
        </p:txBody>
      </p:sp>
      <p:sp>
        <p:nvSpPr>
          <p:cNvPr id="3" name="Ondertitel 2"/>
          <p:cNvSpPr>
            <a:spLocks noGrp="1"/>
          </p:cNvSpPr>
          <p:nvPr>
            <p:ph type="subTitle" idx="1"/>
          </p:nvPr>
        </p:nvSpPr>
        <p:spPr/>
        <p:txBody>
          <a:bodyPr>
            <a:normAutofit/>
          </a:bodyPr>
          <a:lstStyle/>
          <a:p>
            <a:r>
              <a:rPr lang="nl-NL" sz="3200" dirty="0" smtClean="0">
                <a:solidFill>
                  <a:srgbClr val="FFFF00"/>
                </a:solidFill>
              </a:rPr>
              <a:t>Wat is compositie?     </a:t>
            </a:r>
            <a:endParaRPr lang="nl-NL" sz="3200" dirty="0">
              <a:solidFill>
                <a:srgbClr val="FFFF00"/>
              </a:solidFill>
            </a:endParaRPr>
          </a:p>
        </p:txBody>
      </p:sp>
      <p:pic>
        <p:nvPicPr>
          <p:cNvPr id="1026" name="Picture 2" descr="Afbeeldingsresultaat voor composi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078"/>
            <a:ext cx="60960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composi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073" y="1111078"/>
            <a:ext cx="2400843" cy="23448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beeldacademie.com/images/comp.jpg?crc=41998489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4990" y="1111078"/>
            <a:ext cx="322707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39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5300" i="1" dirty="0">
                <a:solidFill>
                  <a:srgbClr val="FF0000"/>
                </a:solidFill>
              </a:rPr>
              <a:t>FUTURISME</a:t>
            </a:r>
            <a:r>
              <a:rPr lang="nl-NL" sz="5300" dirty="0">
                <a:solidFill>
                  <a:srgbClr val="FF0000"/>
                </a:solidFill>
              </a:rPr>
              <a:t/>
            </a:r>
            <a:br>
              <a:rPr lang="nl-NL" sz="5300" dirty="0">
                <a:solidFill>
                  <a:srgbClr val="FF0000"/>
                </a:solidFill>
              </a:rPr>
            </a:br>
            <a:r>
              <a:rPr lang="nl-NL" dirty="0"/>
              <a:t>Enkele kenmerken van het </a:t>
            </a:r>
            <a:r>
              <a:rPr lang="nl-NL" sz="1800" dirty="0"/>
              <a:t>futurisme zijn: snelheid, energie, agressie, krachtige lijnen, vooruitgang en nieuwe technologie.</a:t>
            </a:r>
            <a:br>
              <a:rPr lang="nl-NL" sz="1800" dirty="0"/>
            </a:br>
            <a:r>
              <a:rPr lang="nl-NL" sz="1800" dirty="0"/>
              <a:t> </a:t>
            </a:r>
            <a:br>
              <a:rPr lang="nl-NL" sz="1800" dirty="0"/>
            </a:br>
            <a:r>
              <a:rPr lang="nl-NL" sz="1800" dirty="0"/>
              <a:t>Het Futurisme is een van oorsprong een Italiaanse beweging en kunststroming (1909 tot 1914)</a:t>
            </a:r>
            <a:br>
              <a:rPr lang="nl-NL" sz="1800" dirty="0"/>
            </a:br>
            <a:r>
              <a:rPr lang="nl-NL" sz="1800" dirty="0"/>
              <a:t> (Italiaans </a:t>
            </a:r>
            <a:r>
              <a:rPr lang="nl-NL" sz="1800" i="1" dirty="0" err="1"/>
              <a:t>futuro</a:t>
            </a:r>
            <a:r>
              <a:rPr lang="nl-NL" sz="1800" dirty="0"/>
              <a:t>, "toekomst")</a:t>
            </a:r>
            <a:br>
              <a:rPr lang="nl-NL" sz="1800" dirty="0"/>
            </a:br>
            <a:r>
              <a:rPr lang="nl-NL" sz="1300" dirty="0"/>
              <a:t> </a:t>
            </a:r>
            <a:br>
              <a:rPr lang="nl-NL" sz="1300" dirty="0"/>
            </a:br>
            <a:r>
              <a:rPr lang="nl-NL" sz="1300" dirty="0"/>
              <a:t/>
            </a:r>
            <a:br>
              <a:rPr lang="nl-NL" sz="1300" dirty="0"/>
            </a:br>
            <a:endParaRPr lang="nl-NL" sz="1300" dirty="0"/>
          </a:p>
        </p:txBody>
      </p:sp>
      <p:sp>
        <p:nvSpPr>
          <p:cNvPr id="4" name="Tijdelijke aanduiding voor tekst 3"/>
          <p:cNvSpPr>
            <a:spLocks noGrp="1"/>
          </p:cNvSpPr>
          <p:nvPr>
            <p:ph type="body" sz="half" idx="2"/>
          </p:nvPr>
        </p:nvSpPr>
        <p:spPr/>
        <p:txBody>
          <a:bodyPr/>
          <a:lstStyle/>
          <a:p>
            <a:r>
              <a:rPr lang="nl-NL" dirty="0">
                <a:solidFill>
                  <a:schemeClr val="accent3"/>
                </a:solidFill>
              </a:rPr>
              <a:t>Het kenmerk van de moderne wereld is de beweging, ritme en snelheid.</a:t>
            </a:r>
          </a:p>
        </p:txBody>
      </p:sp>
      <p:sp>
        <p:nvSpPr>
          <p:cNvPr id="5" name="Rectangle 1"/>
          <p:cNvSpPr>
            <a:spLocks noChangeArrowheads="1"/>
          </p:cNvSpPr>
          <p:nvPr/>
        </p:nvSpPr>
        <p:spPr bwMode="auto">
          <a:xfrm>
            <a:off x="0" y="105489"/>
            <a:ext cx="184731" cy="246221"/>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0" i="0" u="none" strike="noStrike" cap="none" normalizeH="0" baseline="0" dirty="0" smtClean="0">
              <a:ln>
                <a:noFill/>
              </a:ln>
              <a:solidFill>
                <a:srgbClr val="003366"/>
              </a:solidFill>
              <a:effectLst/>
              <a:latin typeface="Verdana" panose="020B0604030504040204" pitchFamily="34" charset="0"/>
            </a:endParaRPr>
          </a:p>
        </p:txBody>
      </p:sp>
      <p:pic>
        <p:nvPicPr>
          <p:cNvPr id="1026" name="Picture 2" descr="Afbeeldingsresultaat voor Balla futurism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bwMode="auto">
          <a:xfrm>
            <a:off x="184731" y="105489"/>
            <a:ext cx="4708545" cy="17661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Balla futuris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514" y="2005629"/>
            <a:ext cx="3341013" cy="29545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Balla futuris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527" y="921057"/>
            <a:ext cx="4317571" cy="298776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6573794" y="351710"/>
            <a:ext cx="3015065" cy="1938992"/>
          </a:xfrm>
          <a:prstGeom prst="rect">
            <a:avLst/>
          </a:prstGeom>
          <a:noFill/>
        </p:spPr>
        <p:txBody>
          <a:bodyPr wrap="square" rtlCol="0">
            <a:spAutoFit/>
          </a:bodyPr>
          <a:lstStyle/>
          <a:p>
            <a:r>
              <a:rPr lang="nl-NL" sz="4000" dirty="0" smtClean="0">
                <a:solidFill>
                  <a:srgbClr val="FFFF00"/>
                </a:solidFill>
              </a:rPr>
              <a:t>Een dynamische kunststroming</a:t>
            </a:r>
            <a:endParaRPr lang="nl-NL" sz="4000" dirty="0">
              <a:solidFill>
                <a:srgbClr val="FFFF00"/>
              </a:solidFill>
            </a:endParaRPr>
          </a:p>
        </p:txBody>
      </p:sp>
      <p:sp>
        <p:nvSpPr>
          <p:cNvPr id="7" name="Tekstvak 6"/>
          <p:cNvSpPr txBox="1"/>
          <p:nvPr/>
        </p:nvSpPr>
        <p:spPr>
          <a:xfrm>
            <a:off x="6087762" y="4065145"/>
            <a:ext cx="708229" cy="369332"/>
          </a:xfrm>
          <a:prstGeom prst="rect">
            <a:avLst/>
          </a:prstGeom>
          <a:noFill/>
        </p:spPr>
        <p:txBody>
          <a:bodyPr wrap="square" rtlCol="0">
            <a:spAutoFit/>
          </a:bodyPr>
          <a:lstStyle/>
          <a:p>
            <a:r>
              <a:rPr lang="nl-NL" b="1" dirty="0"/>
              <a:t>i</a:t>
            </a:r>
            <a:r>
              <a:rPr lang="nl-NL" b="1" dirty="0" smtClean="0"/>
              <a:t>s</a:t>
            </a:r>
            <a:r>
              <a:rPr lang="nl-NL" dirty="0" smtClean="0"/>
              <a:t> </a:t>
            </a:r>
            <a:r>
              <a:rPr lang="nl-NL" b="1" dirty="0" smtClean="0"/>
              <a:t>het</a:t>
            </a:r>
            <a:endParaRPr lang="nl-NL" b="1" dirty="0"/>
          </a:p>
        </p:txBody>
      </p:sp>
    </p:spTree>
    <p:extLst>
      <p:ext uri="{BB962C8B-B14F-4D97-AF65-F5344CB8AC3E}">
        <p14:creationId xmlns:p14="http://schemas.microsoft.com/office/powerpoint/2010/main" val="2949808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100" dirty="0"/>
              <a:t>Giacomo </a:t>
            </a:r>
            <a:r>
              <a:rPr lang="nl-NL" sz="3100" dirty="0" err="1"/>
              <a:t>balla</a:t>
            </a:r>
            <a:r>
              <a:rPr lang="nl-NL" sz="3100" dirty="0"/>
              <a:t> (1871-1958</a:t>
            </a:r>
            <a:r>
              <a:rPr lang="nl-NL" sz="3100" dirty="0" smtClean="0"/>
              <a:t>)</a:t>
            </a:r>
            <a:br>
              <a:rPr lang="nl-NL" sz="3100" dirty="0" smtClean="0"/>
            </a:br>
            <a:r>
              <a:rPr lang="nl-NL" sz="3100" dirty="0" smtClean="0"/>
              <a:t>Italiaans futuristisch kunstenaar</a:t>
            </a:r>
            <a:r>
              <a:rPr lang="nl-NL" sz="3100" dirty="0"/>
              <a:t/>
            </a:r>
            <a:br>
              <a:rPr lang="nl-NL" sz="3100" dirty="0"/>
            </a:br>
            <a:r>
              <a:rPr lang="nl-NL" sz="3100" dirty="0"/>
              <a:t> </a:t>
            </a:r>
            <a:br>
              <a:rPr lang="nl-NL" sz="3100" dirty="0"/>
            </a:br>
            <a:r>
              <a:rPr lang="nl-NL" sz="3100" dirty="0"/>
              <a:t/>
            </a:r>
            <a:br>
              <a:rPr lang="nl-NL" sz="3100" dirty="0"/>
            </a:br>
            <a:r>
              <a:rPr lang="nl-NL" sz="3100" dirty="0" smtClean="0"/>
              <a:t> </a:t>
            </a:r>
            <a:r>
              <a:rPr lang="nl-NL" sz="3100" dirty="0"/>
              <a:t/>
            </a:r>
            <a:br>
              <a:rPr lang="nl-NL" sz="3100" dirty="0"/>
            </a:br>
            <a:r>
              <a:rPr lang="nl-NL" sz="3100" dirty="0"/>
              <a:t>De kunstenaars die tot het futurisme behoorde hadden een grote voorliefde voor de machine. Zij vonden beweging in hun kunst erg belangrijk.</a:t>
            </a:r>
            <a:br>
              <a:rPr lang="nl-NL" sz="3100" dirty="0"/>
            </a:br>
            <a:r>
              <a:rPr lang="nl-NL" dirty="0"/>
              <a:t/>
            </a:r>
            <a:br>
              <a:rPr lang="nl-NL" dirty="0"/>
            </a:br>
            <a:endParaRPr lang="nl-NL" dirty="0"/>
          </a:p>
        </p:txBody>
      </p:sp>
      <p:sp>
        <p:nvSpPr>
          <p:cNvPr id="3" name="Tijdelijke aanduiding voor tekst 2"/>
          <p:cNvSpPr>
            <a:spLocks noGrp="1"/>
          </p:cNvSpPr>
          <p:nvPr>
            <p:ph type="body" idx="1"/>
          </p:nvPr>
        </p:nvSpPr>
        <p:spPr>
          <a:xfrm>
            <a:off x="17458685" y="10784289"/>
            <a:ext cx="3200400" cy="1463040"/>
          </a:xfrm>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57" y="3867791"/>
            <a:ext cx="853813" cy="1270000"/>
          </a:xfrm>
          <a:prstGeom prst="rect">
            <a:avLst/>
          </a:prstGeom>
        </p:spPr>
      </p:pic>
      <p:pic>
        <p:nvPicPr>
          <p:cNvPr id="5" name="lJTzl9ee-0k"/>
          <p:cNvPicPr>
            <a:picLocks noRot="1" noChangeAspect="1"/>
          </p:cNvPicPr>
          <p:nvPr>
            <a:videoFile r:link="rId1"/>
          </p:nvPr>
        </p:nvPicPr>
        <p:blipFill>
          <a:blip r:embed="rId4"/>
          <a:stretch>
            <a:fillRect/>
          </a:stretch>
        </p:blipFill>
        <p:spPr>
          <a:xfrm>
            <a:off x="1490255" y="918940"/>
            <a:ext cx="4572000" cy="2571750"/>
          </a:xfrm>
          <a:prstGeom prst="rect">
            <a:avLst/>
          </a:prstGeom>
        </p:spPr>
      </p:pic>
      <p:sp>
        <p:nvSpPr>
          <p:cNvPr id="8" name="Rechthoek 7"/>
          <p:cNvSpPr/>
          <p:nvPr/>
        </p:nvSpPr>
        <p:spPr>
          <a:xfrm>
            <a:off x="7620000" y="1394936"/>
            <a:ext cx="2528145" cy="923330"/>
          </a:xfrm>
          <a:prstGeom prst="rect">
            <a:avLst/>
          </a:prstGeom>
        </p:spPr>
        <p:txBody>
          <a:bodyPr wrap="square">
            <a:spAutoFit/>
          </a:bodyPr>
          <a:lstStyle/>
          <a:p>
            <a:r>
              <a:rPr lang="nl-NL" dirty="0">
                <a:solidFill>
                  <a:schemeClr val="bg1"/>
                </a:solidFill>
              </a:rPr>
              <a:t>https://www.youtube.com/watch?v=E1kBQn8FX7U&amp;t=35s</a:t>
            </a:r>
          </a:p>
        </p:txBody>
      </p:sp>
      <p:sp>
        <p:nvSpPr>
          <p:cNvPr id="10" name="Tekstvak 9"/>
          <p:cNvSpPr txBox="1"/>
          <p:nvPr/>
        </p:nvSpPr>
        <p:spPr>
          <a:xfrm>
            <a:off x="7620000" y="1025604"/>
            <a:ext cx="2507610" cy="369332"/>
          </a:xfrm>
          <a:prstGeom prst="rect">
            <a:avLst/>
          </a:prstGeom>
          <a:noFill/>
        </p:spPr>
        <p:txBody>
          <a:bodyPr wrap="none" rtlCol="0">
            <a:spAutoFit/>
          </a:bodyPr>
          <a:lstStyle/>
          <a:p>
            <a:r>
              <a:rPr lang="nl-NL" dirty="0" smtClean="0"/>
              <a:t>Link naar we</a:t>
            </a:r>
            <a:r>
              <a:rPr lang="nl-NL" b="1" dirty="0" smtClean="0"/>
              <a:t>rk </a:t>
            </a:r>
            <a:r>
              <a:rPr lang="nl-NL" dirty="0" smtClean="0"/>
              <a:t>van </a:t>
            </a:r>
            <a:r>
              <a:rPr lang="nl-NL" dirty="0" err="1" smtClean="0"/>
              <a:t>Balla</a:t>
            </a:r>
            <a:r>
              <a:rPr lang="nl-NL" dirty="0" smtClean="0"/>
              <a:t>:</a:t>
            </a:r>
            <a:endParaRPr lang="nl-NL" dirty="0"/>
          </a:p>
        </p:txBody>
      </p:sp>
      <p:pic>
        <p:nvPicPr>
          <p:cNvPr id="3074" name="Picture 2" descr="Afbeeldingsresultaat voor Balla futuris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375" y="4655890"/>
            <a:ext cx="2132207" cy="213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46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8800" dirty="0" smtClean="0">
                <a:solidFill>
                  <a:schemeClr val="accent3"/>
                </a:solidFill>
              </a:rPr>
              <a:t>opdrachten</a:t>
            </a:r>
            <a:endParaRPr lang="nl-NL" sz="8800" dirty="0">
              <a:solidFill>
                <a:schemeClr val="accent3"/>
              </a:solidFill>
            </a:endParaRPr>
          </a:p>
        </p:txBody>
      </p:sp>
      <p:sp>
        <p:nvSpPr>
          <p:cNvPr id="3" name="Ondertitel 2"/>
          <p:cNvSpPr>
            <a:spLocks noGrp="1"/>
          </p:cNvSpPr>
          <p:nvPr>
            <p:ph type="subTitle" idx="1"/>
          </p:nvPr>
        </p:nvSpPr>
        <p:spPr/>
        <p:txBody>
          <a:bodyPr/>
          <a:lstStyle/>
          <a:p>
            <a:endParaRPr lang="nl-NL"/>
          </a:p>
        </p:txBody>
      </p:sp>
      <p:sp>
        <p:nvSpPr>
          <p:cNvPr id="4" name="Tekstvak 3"/>
          <p:cNvSpPr txBox="1"/>
          <p:nvPr/>
        </p:nvSpPr>
        <p:spPr>
          <a:xfrm>
            <a:off x="2207741" y="1911178"/>
            <a:ext cx="6622326" cy="1569660"/>
          </a:xfrm>
          <a:prstGeom prst="rect">
            <a:avLst/>
          </a:prstGeom>
          <a:noFill/>
        </p:spPr>
        <p:txBody>
          <a:bodyPr wrap="none" rtlCol="0">
            <a:spAutoFit/>
          </a:bodyPr>
          <a:lstStyle/>
          <a:p>
            <a:r>
              <a:rPr lang="nl-NL" sz="9600" dirty="0" smtClean="0"/>
              <a:t>COMPOSITIE</a:t>
            </a:r>
            <a:endParaRPr lang="nl-NL" sz="9600" dirty="0"/>
          </a:p>
        </p:txBody>
      </p:sp>
    </p:spTree>
    <p:extLst>
      <p:ext uri="{BB962C8B-B14F-4D97-AF65-F5344CB8AC3E}">
        <p14:creationId xmlns:p14="http://schemas.microsoft.com/office/powerpoint/2010/main" val="1803296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614616" y="1219200"/>
            <a:ext cx="9984593" cy="3170099"/>
          </a:xfrm>
          <a:prstGeom prst="rect">
            <a:avLst/>
          </a:prstGeom>
          <a:noFill/>
        </p:spPr>
        <p:txBody>
          <a:bodyPr wrap="none" rtlCol="0">
            <a:spAutoFit/>
          </a:bodyPr>
          <a:lstStyle/>
          <a:p>
            <a:r>
              <a:rPr lang="nl-NL" sz="3200" b="1" dirty="0" smtClean="0">
                <a:solidFill>
                  <a:schemeClr val="accent3"/>
                </a:solidFill>
              </a:rPr>
              <a:t>Vooropdracht</a:t>
            </a:r>
            <a:r>
              <a:rPr lang="nl-NL" dirty="0" smtClean="0"/>
              <a:t>:</a:t>
            </a:r>
          </a:p>
          <a:p>
            <a:pPr algn="just"/>
            <a:r>
              <a:rPr lang="nl-NL" sz="2400" dirty="0" smtClean="0"/>
              <a:t>Knip minimaal 10 soorten groente/fruit uit een tijdschrift. </a:t>
            </a:r>
            <a:endParaRPr lang="nl-NL" sz="2400" dirty="0"/>
          </a:p>
          <a:p>
            <a:pPr algn="just"/>
            <a:r>
              <a:rPr lang="nl-NL" sz="2400" dirty="0" smtClean="0"/>
              <a:t>Zoek al schuivend naar verschillende mooie compositievormen.</a:t>
            </a:r>
          </a:p>
          <a:p>
            <a:pPr algn="just"/>
            <a:r>
              <a:rPr lang="nl-NL" sz="2400" dirty="0" smtClean="0"/>
              <a:t>Plak de elementen vast als je minimaal 3 herkenbare composities hebt gemaakt.</a:t>
            </a:r>
          </a:p>
          <a:p>
            <a:pPr algn="just"/>
            <a:r>
              <a:rPr lang="nl-NL" sz="2400" dirty="0" smtClean="0"/>
              <a:t>Schrijf de compositievormen erbij. </a:t>
            </a:r>
          </a:p>
          <a:p>
            <a:pPr algn="just"/>
            <a:r>
              <a:rPr lang="nl-NL" sz="2400" dirty="0" smtClean="0"/>
              <a:t>Als variant kun je ook mensfiguren van verschillende groottes </a:t>
            </a:r>
          </a:p>
          <a:p>
            <a:pPr algn="just"/>
            <a:r>
              <a:rPr lang="nl-NL" sz="2400" dirty="0" smtClean="0"/>
              <a:t>gebruiken of alleen de </a:t>
            </a:r>
            <a:r>
              <a:rPr lang="nl-NL" sz="2400" dirty="0" err="1" smtClean="0"/>
              <a:t>silouetvormen</a:t>
            </a:r>
            <a:r>
              <a:rPr lang="nl-NL" sz="2400" dirty="0" smtClean="0"/>
              <a:t>. </a:t>
            </a:r>
          </a:p>
          <a:p>
            <a:pPr algn="just"/>
            <a:r>
              <a:rPr lang="nl-NL" sz="2400" dirty="0" smtClean="0"/>
              <a:t>Ook pot- en vaasvormen zijn een mogelijkheid.</a:t>
            </a:r>
            <a:endParaRPr lang="nl-NL" sz="2400" dirty="0"/>
          </a:p>
        </p:txBody>
      </p:sp>
      <p:pic>
        <p:nvPicPr>
          <p:cNvPr id="2050" name="Picture 2" descr="Afbeeldingsresultaat voor stilleven mod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61" y="4389299"/>
            <a:ext cx="1966374" cy="23203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201" y="4617038"/>
            <a:ext cx="4305555" cy="18648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diagonale compositie schilderi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320" y="3720414"/>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975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94951" y="243281"/>
            <a:ext cx="11789930" cy="4801314"/>
          </a:xfrm>
          <a:prstGeom prst="rect">
            <a:avLst/>
          </a:prstGeom>
          <a:noFill/>
        </p:spPr>
        <p:txBody>
          <a:bodyPr wrap="square" rtlCol="0">
            <a:spAutoFit/>
          </a:bodyPr>
          <a:lstStyle/>
          <a:p>
            <a:r>
              <a:rPr lang="nl-NL" b="1" dirty="0" smtClean="0">
                <a:solidFill>
                  <a:schemeClr val="accent3"/>
                </a:solidFill>
              </a:rPr>
              <a:t>Hoofdopdracht</a:t>
            </a:r>
            <a:r>
              <a:rPr lang="nl-NL" dirty="0" smtClean="0"/>
              <a:t>: Je gaat een eigen futuristisch werk maken.</a:t>
            </a:r>
          </a:p>
          <a:p>
            <a:r>
              <a:rPr lang="nl-NL" dirty="0" smtClean="0"/>
              <a:t>Zoals je nu weet speelt beweging hierbij een belangrijke rol.</a:t>
            </a:r>
          </a:p>
          <a:p>
            <a:r>
              <a:rPr lang="nl-NL" dirty="0" smtClean="0"/>
              <a:t>Om beweging te suggereren in je werk kun je vormen herhalen en/</a:t>
            </a:r>
          </a:p>
          <a:p>
            <a:r>
              <a:rPr lang="nl-NL" dirty="0" smtClean="0"/>
              <a:t>of </a:t>
            </a:r>
            <a:r>
              <a:rPr lang="nl-NL" dirty="0" err="1" smtClean="0"/>
              <a:t>bewegingstreepjes</a:t>
            </a:r>
            <a:r>
              <a:rPr lang="nl-NL" dirty="0" smtClean="0"/>
              <a:t> gebruiken. Door de beeldelementen dynamisch te plaatsen alsof ze ronddraaien </a:t>
            </a:r>
          </a:p>
          <a:p>
            <a:r>
              <a:rPr lang="nl-NL" dirty="0" smtClean="0"/>
              <a:t>ontstaat een ritmische compositie. </a:t>
            </a:r>
          </a:p>
          <a:p>
            <a:r>
              <a:rPr lang="nl-NL" b="1" dirty="0" smtClean="0">
                <a:solidFill>
                  <a:schemeClr val="accent3"/>
                </a:solidFill>
              </a:rPr>
              <a:t>Wat ga je doen:</a:t>
            </a:r>
          </a:p>
          <a:p>
            <a:r>
              <a:rPr lang="nl-NL" dirty="0" smtClean="0"/>
              <a:t>Ga op zoek naar verschillende mooi vormgegeven voertuigen. Ze mogen oud, nieuw, bestaand of fantasie zijn.</a:t>
            </a:r>
          </a:p>
          <a:p>
            <a:r>
              <a:rPr lang="nl-NL" dirty="0" smtClean="0"/>
              <a:t>Maak hier zwart wit kopieën van en probeer eerst was kleine werkjes te maken van vormen die je uitknipt </a:t>
            </a:r>
          </a:p>
          <a:p>
            <a:r>
              <a:rPr lang="nl-NL" dirty="0" smtClean="0"/>
              <a:t>opplakt en deze vormen weer herhaalt met potlood, je mag ook over je </a:t>
            </a:r>
            <a:r>
              <a:rPr lang="nl-NL" dirty="0"/>
              <a:t>k</a:t>
            </a:r>
            <a:r>
              <a:rPr lang="nl-NL" dirty="0" smtClean="0"/>
              <a:t>opie heen werken. Probeer de beweging erin te krijgen. Maak verschillende proefjes op kleinere stukken papier. Als je genoeg geëxperimenteerd hebt ga je werken op een groter blad waarbij je gebruik maakt van delen van afbeeldingen en zelfgetekende vormen je mag ook de sjabloontechniek</a:t>
            </a:r>
          </a:p>
          <a:p>
            <a:r>
              <a:rPr lang="nl-NL" dirty="0"/>
              <a:t>g</a:t>
            </a:r>
            <a:r>
              <a:rPr lang="nl-NL" dirty="0" smtClean="0"/>
              <a:t>ebruiken. De voertuigvormen mogen herkenbaar blijven maar het mag ook abstract zijn. </a:t>
            </a:r>
          </a:p>
          <a:p>
            <a:r>
              <a:rPr lang="nl-NL" dirty="0" smtClean="0"/>
              <a:t>Dit betekent zonder herkenbare voorstelling. Kijk goed naar werk van de futuristen als inspiratie. Zorg voor een dynamische </a:t>
            </a:r>
          </a:p>
          <a:p>
            <a:r>
              <a:rPr lang="nl-NL" dirty="0" smtClean="0"/>
              <a:t>compositie. Je mag gebruik maken van (kleur)potlood en oliepastel maar werk alleen in</a:t>
            </a:r>
          </a:p>
          <a:p>
            <a:r>
              <a:rPr lang="nl-NL" dirty="0" smtClean="0"/>
              <a:t>zwart wit en aardetinten.</a:t>
            </a:r>
          </a:p>
          <a:p>
            <a:endParaRPr lang="nl-NL" dirty="0"/>
          </a:p>
          <a:p>
            <a:endParaRPr lang="nl-NL" dirty="0"/>
          </a:p>
        </p:txBody>
      </p:sp>
      <p:pic>
        <p:nvPicPr>
          <p:cNvPr id="4100" name="Picture 4"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859" y="4290090"/>
            <a:ext cx="1715170" cy="23049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28" y="4290090"/>
            <a:ext cx="1639669" cy="232749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4"/>
          <a:stretch>
            <a:fillRect/>
          </a:stretch>
        </p:blipFill>
        <p:spPr>
          <a:xfrm>
            <a:off x="10083566" y="195759"/>
            <a:ext cx="1787757" cy="1238187"/>
          </a:xfrm>
          <a:prstGeom prst="rect">
            <a:avLst/>
          </a:prstGeom>
        </p:spPr>
      </p:pic>
      <p:pic>
        <p:nvPicPr>
          <p:cNvPr id="4104" name="Picture 8" descr="Gerelateerde afbee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7025" y="4580043"/>
            <a:ext cx="1848838" cy="198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0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2700" dirty="0" smtClean="0">
                <a:solidFill>
                  <a:schemeClr val="accent2">
                    <a:lumMod val="75000"/>
                  </a:schemeClr>
                </a:solidFill>
              </a:rPr>
              <a:t>Componeren betekent ‘samenstellen of ‘ordenen’.</a:t>
            </a:r>
            <a:br>
              <a:rPr lang="nl-NL" sz="2700" dirty="0" smtClean="0">
                <a:solidFill>
                  <a:schemeClr val="accent2">
                    <a:lumMod val="75000"/>
                  </a:schemeClr>
                </a:solidFill>
              </a:rPr>
            </a:br>
            <a:r>
              <a:rPr lang="nl-NL" sz="2700" dirty="0" smtClean="0"/>
              <a:t> </a:t>
            </a:r>
            <a:br>
              <a:rPr lang="nl-NL" sz="2700" dirty="0" smtClean="0"/>
            </a:br>
            <a:r>
              <a:rPr lang="nl-NL" sz="2700" dirty="0" smtClean="0"/>
              <a:t>In een plat vlak ordent/plaatst de kunstenaar:  </a:t>
            </a:r>
            <a:r>
              <a:rPr lang="nl-NL" sz="2700" dirty="0" smtClean="0">
                <a:solidFill>
                  <a:srgbClr val="FF0000"/>
                </a:solidFill>
              </a:rPr>
              <a:t>- vormen</a:t>
            </a:r>
            <a:br>
              <a:rPr lang="nl-NL" sz="2700" dirty="0" smtClean="0">
                <a:solidFill>
                  <a:srgbClr val="FF0000"/>
                </a:solidFill>
              </a:rPr>
            </a:br>
            <a:r>
              <a:rPr lang="nl-NL" sz="2700" dirty="0" smtClean="0">
                <a:solidFill>
                  <a:srgbClr val="FF0000"/>
                </a:solidFill>
              </a:rPr>
              <a:t>- lijnen </a:t>
            </a:r>
            <a:br>
              <a:rPr lang="nl-NL" sz="2700" dirty="0" smtClean="0">
                <a:solidFill>
                  <a:srgbClr val="FF0000"/>
                </a:solidFill>
              </a:rPr>
            </a:br>
            <a:r>
              <a:rPr lang="nl-NL" sz="2700" dirty="0" smtClean="0">
                <a:solidFill>
                  <a:srgbClr val="FF0000"/>
                </a:solidFill>
              </a:rPr>
              <a:t> - kleuren</a:t>
            </a:r>
            <a:br>
              <a:rPr lang="nl-NL" sz="2700" dirty="0" smtClean="0">
                <a:solidFill>
                  <a:srgbClr val="FF0000"/>
                </a:solidFill>
              </a:rPr>
            </a:br>
            <a:r>
              <a:rPr lang="nl-NL" sz="2700" dirty="0" smtClean="0">
                <a:solidFill>
                  <a:srgbClr val="FF0000"/>
                </a:solidFill>
              </a:rPr>
              <a:t/>
            </a:r>
            <a:br>
              <a:rPr lang="nl-NL" sz="2700" dirty="0" smtClean="0">
                <a:solidFill>
                  <a:srgbClr val="FF0000"/>
                </a:solidFill>
              </a:rPr>
            </a:br>
            <a:r>
              <a:rPr lang="nl-NL" sz="2000" dirty="0" smtClean="0"/>
              <a:t>  </a:t>
            </a:r>
            <a:endParaRPr lang="nl-NL" sz="2000" dirty="0"/>
          </a:p>
        </p:txBody>
      </p:sp>
      <p:sp>
        <p:nvSpPr>
          <p:cNvPr id="3" name="Tijdelijke aanduiding voor tekst 2"/>
          <p:cNvSpPr>
            <a:spLocks noGrp="1"/>
          </p:cNvSpPr>
          <p:nvPr>
            <p:ph type="body" idx="1"/>
          </p:nvPr>
        </p:nvSpPr>
        <p:spPr/>
        <p:txBody>
          <a:bodyPr>
            <a:normAutofit/>
          </a:bodyPr>
          <a:lstStyle/>
          <a:p>
            <a:r>
              <a:rPr lang="nl-NL" sz="2400" dirty="0" smtClean="0">
                <a:solidFill>
                  <a:schemeClr val="accent2">
                    <a:lumMod val="20000"/>
                    <a:lumOff val="80000"/>
                  </a:schemeClr>
                </a:solidFill>
              </a:rPr>
              <a:t>Compositie: manier waarop de figuren in beeld geplaatst zijn</a:t>
            </a:r>
            <a:endParaRPr lang="nl-NL" sz="2400" dirty="0">
              <a:solidFill>
                <a:schemeClr val="accent2">
                  <a:lumMod val="20000"/>
                  <a:lumOff val="80000"/>
                </a:schemeClr>
              </a:solidFill>
            </a:endParaRPr>
          </a:p>
        </p:txBody>
      </p:sp>
      <p:pic>
        <p:nvPicPr>
          <p:cNvPr id="7" name="tnbw5cWZ82s"/>
          <p:cNvPicPr>
            <a:picLocks noRot="1" noChangeAspect="1"/>
          </p:cNvPicPr>
          <p:nvPr>
            <a:videoFile r:link="rId1"/>
          </p:nvPr>
        </p:nvPicPr>
        <p:blipFill>
          <a:blip r:embed="rId3"/>
          <a:stretch>
            <a:fillRect/>
          </a:stretch>
        </p:blipFill>
        <p:spPr>
          <a:xfrm>
            <a:off x="3821443" y="764746"/>
            <a:ext cx="4408157" cy="2479588"/>
          </a:xfrm>
          <a:prstGeom prst="rect">
            <a:avLst/>
          </a:prstGeom>
        </p:spPr>
      </p:pic>
      <p:sp>
        <p:nvSpPr>
          <p:cNvPr id="4" name="Rechthoek 3"/>
          <p:cNvSpPr/>
          <p:nvPr/>
        </p:nvSpPr>
        <p:spPr>
          <a:xfrm>
            <a:off x="3670175" y="3244334"/>
            <a:ext cx="4851649" cy="369332"/>
          </a:xfrm>
          <a:prstGeom prst="rect">
            <a:avLst/>
          </a:prstGeom>
        </p:spPr>
        <p:txBody>
          <a:bodyPr wrap="none">
            <a:spAutoFit/>
          </a:bodyPr>
          <a:lstStyle/>
          <a:p>
            <a:r>
              <a:rPr lang="nl-NL" dirty="0"/>
              <a:t>https://www.youtube.com/watch?v=tnbw5cWZ82s</a:t>
            </a:r>
          </a:p>
        </p:txBody>
      </p:sp>
    </p:spTree>
    <p:extLst>
      <p:ext uri="{BB962C8B-B14F-4D97-AF65-F5344CB8AC3E}">
        <p14:creationId xmlns:p14="http://schemas.microsoft.com/office/powerpoint/2010/main" val="3431513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solidFill>
                  <a:schemeClr val="accent3"/>
                </a:solidFill>
              </a:rPr>
              <a:t>Bij het maken van een compositie is de </a:t>
            </a:r>
            <a:r>
              <a:rPr lang="nl-NL" dirty="0" err="1" smtClean="0">
                <a:solidFill>
                  <a:schemeClr val="accent3"/>
                </a:solidFill>
              </a:rPr>
              <a:t>aandachtsplek</a:t>
            </a:r>
            <a:r>
              <a:rPr lang="nl-NL" dirty="0" smtClean="0">
                <a:solidFill>
                  <a:schemeClr val="accent3"/>
                </a:solidFill>
              </a:rPr>
              <a:t> en de kijkrichting heel erg belangrijk</a:t>
            </a:r>
            <a:endParaRPr lang="nl-NL" dirty="0">
              <a:solidFill>
                <a:schemeClr val="accent3"/>
              </a:solidFill>
            </a:endParaRPr>
          </a:p>
        </p:txBody>
      </p:sp>
      <p:sp>
        <p:nvSpPr>
          <p:cNvPr id="3" name="Tijdelijke aanduiding voor inhoud 2"/>
          <p:cNvSpPr>
            <a:spLocks noGrp="1"/>
          </p:cNvSpPr>
          <p:nvPr>
            <p:ph idx="1"/>
          </p:nvPr>
        </p:nvSpPr>
        <p:spPr/>
        <p:txBody>
          <a:bodyPr/>
          <a:lstStyle/>
          <a:p>
            <a:r>
              <a:rPr lang="nl-NL" dirty="0" smtClean="0"/>
              <a:t>We onderscheiden de volgende compositievormen:</a:t>
            </a:r>
          </a:p>
          <a:p>
            <a:pPr marL="0" indent="0">
              <a:buNone/>
            </a:pPr>
            <a:r>
              <a:rPr lang="nl-NL" dirty="0">
                <a:solidFill>
                  <a:srgbClr val="FF0000"/>
                </a:solidFill>
              </a:rPr>
              <a:t>h</a:t>
            </a:r>
            <a:r>
              <a:rPr lang="nl-NL" dirty="0" smtClean="0">
                <a:solidFill>
                  <a:srgbClr val="FF0000"/>
                </a:solidFill>
              </a:rPr>
              <a:t>orizontale compositie             verticale compositie              diagonale compositie</a:t>
            </a:r>
            <a:endParaRPr lang="nl-NL" dirty="0">
              <a:solidFill>
                <a:srgbClr val="FF0000"/>
              </a:solidFill>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274" y="3463962"/>
            <a:ext cx="2199920" cy="3283462"/>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87" y="3463962"/>
            <a:ext cx="3413760" cy="1893927"/>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404" y="3463962"/>
            <a:ext cx="2510458" cy="2539314"/>
          </a:xfrm>
          <a:prstGeom prst="rect">
            <a:avLst/>
          </a:prstGeom>
        </p:spPr>
      </p:pic>
    </p:spTree>
    <p:extLst>
      <p:ext uri="{BB962C8B-B14F-4D97-AF65-F5344CB8AC3E}">
        <p14:creationId xmlns:p14="http://schemas.microsoft.com/office/powerpoint/2010/main" val="157941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46421" y="980303"/>
            <a:ext cx="9216626" cy="461665"/>
          </a:xfrm>
          <a:prstGeom prst="rect">
            <a:avLst/>
          </a:prstGeom>
          <a:noFill/>
        </p:spPr>
        <p:txBody>
          <a:bodyPr wrap="none" rtlCol="0">
            <a:spAutoFit/>
          </a:bodyPr>
          <a:lstStyle/>
          <a:p>
            <a:r>
              <a:rPr lang="nl-NL" sz="2400" dirty="0">
                <a:solidFill>
                  <a:srgbClr val="FF0000"/>
                </a:solidFill>
              </a:rPr>
              <a:t>c</a:t>
            </a:r>
            <a:r>
              <a:rPr lang="nl-NL" sz="2400" dirty="0" smtClean="0">
                <a:solidFill>
                  <a:srgbClr val="FF0000"/>
                </a:solidFill>
              </a:rPr>
              <a:t>entrale compositie        </a:t>
            </a:r>
            <a:r>
              <a:rPr lang="nl-NL" sz="2400" dirty="0" err="1" smtClean="0">
                <a:solidFill>
                  <a:srgbClr val="FF0000"/>
                </a:solidFill>
              </a:rPr>
              <a:t>driehoeks</a:t>
            </a:r>
            <a:r>
              <a:rPr lang="nl-NL" sz="2400" dirty="0" smtClean="0">
                <a:solidFill>
                  <a:srgbClr val="FF0000"/>
                </a:solidFill>
              </a:rPr>
              <a:t> compositie               overall compositie</a:t>
            </a:r>
            <a:endParaRPr lang="nl-NL" sz="2400" dirty="0">
              <a:solidFill>
                <a:srgbClr val="FF0000"/>
              </a:solidFill>
            </a:endParaRPr>
          </a:p>
        </p:txBody>
      </p:sp>
      <p:sp>
        <p:nvSpPr>
          <p:cNvPr id="3" name="Rechthoek 2"/>
          <p:cNvSpPr/>
          <p:nvPr/>
        </p:nvSpPr>
        <p:spPr>
          <a:xfrm flipH="1">
            <a:off x="4423720" y="7117492"/>
            <a:ext cx="461318" cy="32070318"/>
          </a:xfrm>
          <a:prstGeom prst="rect">
            <a:avLst/>
          </a:prstGeom>
        </p:spPr>
        <p:txBody>
          <a:bodyPr wrap="square">
            <a:spAutoFit/>
          </a:bodyPr>
          <a:lstStyle/>
          <a:p>
            <a:r>
              <a:rPr lang="nl-NL" sz="2000" cap="all" spc="200" dirty="0">
                <a:solidFill>
                  <a:srgbClr val="FFFFFF">
                    <a:lumMod val="95000"/>
                    <a:lumOff val="5000"/>
                  </a:srgbClr>
                </a:solidFill>
                <a:latin typeface="Tw Cen MT Condensed" panose="020B0606020104020203"/>
                <a:ea typeface="+mj-ea"/>
                <a:cs typeface="+mj-cs"/>
              </a:rPr>
              <a:t>Bij een centrale compositie staat het belangrijkste element in het midden van het beeldvlak. Een centrale compositie heeft een punt (meestal in het midden van het beeldvlak)  waar alle elementen in het vlak naar toewijzen. </a:t>
            </a:r>
            <a:r>
              <a:rPr lang="nl-NL" sz="5000" cap="all" spc="200" dirty="0">
                <a:solidFill>
                  <a:srgbClr val="FFFFFF">
                    <a:lumMod val="95000"/>
                    <a:lumOff val="5000"/>
                  </a:srgbClr>
                </a:solidFill>
                <a:latin typeface="Tw Cen MT Condensed" panose="020B0606020104020203"/>
                <a:ea typeface="+mj-ea"/>
                <a:cs typeface="+mj-cs"/>
              </a:rPr>
              <a:t/>
            </a:r>
            <a:br>
              <a:rPr lang="nl-NL" sz="5000" cap="all" spc="200" dirty="0">
                <a:solidFill>
                  <a:srgbClr val="FFFFFF">
                    <a:lumMod val="95000"/>
                    <a:lumOff val="5000"/>
                  </a:srgbClr>
                </a:solidFill>
                <a:latin typeface="Tw Cen MT Condensed" panose="020B0606020104020203"/>
                <a:ea typeface="+mj-ea"/>
                <a:cs typeface="+mj-cs"/>
              </a:rPr>
            </a:br>
            <a:endParaRPr lang="nl-NL" dirty="0"/>
          </a:p>
        </p:txBody>
      </p:sp>
      <p:pic>
        <p:nvPicPr>
          <p:cNvPr id="4" name="Picture 2" descr="http://www.beeldacademie.com/images/inter_manet_figure.jpg?crc=3930536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891" y="2005775"/>
            <a:ext cx="2089417" cy="35794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beeldacademie.com/images/rafael_madonna_1506_driehoekscompositie.jpg?crc=2094444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520" y="2005775"/>
            <a:ext cx="2693772" cy="357947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a:stretch>
            <a:fillRect/>
          </a:stretch>
        </p:blipFill>
        <p:spPr>
          <a:xfrm>
            <a:off x="8250443" y="2036033"/>
            <a:ext cx="2762823" cy="3549220"/>
          </a:xfrm>
          <a:prstGeom prst="rect">
            <a:avLst/>
          </a:prstGeom>
        </p:spPr>
      </p:pic>
    </p:spTree>
    <p:extLst>
      <p:ext uri="{BB962C8B-B14F-4D97-AF65-F5344CB8AC3E}">
        <p14:creationId xmlns:p14="http://schemas.microsoft.com/office/powerpoint/2010/main" val="3254507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4000" dirty="0" smtClean="0"/>
              <a:t>Lijnen die je kunt trekken door de belangrijkste onderdelen van een compositie, noem je </a:t>
            </a:r>
            <a:r>
              <a:rPr lang="nl-NL" sz="4000" dirty="0" smtClean="0">
                <a:solidFill>
                  <a:srgbClr val="FF0000"/>
                </a:solidFill>
              </a:rPr>
              <a:t>compositielijnen</a:t>
            </a:r>
            <a:endParaRPr lang="nl-NL" sz="4000" dirty="0">
              <a:solidFill>
                <a:srgbClr val="FF0000"/>
              </a:solidFill>
            </a:endParaRPr>
          </a:p>
        </p:txBody>
      </p:sp>
      <p:sp>
        <p:nvSpPr>
          <p:cNvPr id="3" name="Tijdelijke aanduiding voor tekst 2"/>
          <p:cNvSpPr>
            <a:spLocks noGrp="1"/>
          </p:cNvSpPr>
          <p:nvPr>
            <p:ph type="body" idx="1"/>
          </p:nvPr>
        </p:nvSpPr>
        <p:spPr/>
        <p:txBody>
          <a:bodyPr/>
          <a:lstStyle/>
          <a:p>
            <a:endParaRPr lang="nl-NL"/>
          </a:p>
        </p:txBody>
      </p:sp>
      <p:pic>
        <p:nvPicPr>
          <p:cNvPr id="2050" name="Picture 2" descr="Afbeeldingsresultaat voor compositielij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086" y="492096"/>
            <a:ext cx="3171568" cy="35605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diagonale composi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389" y="492096"/>
            <a:ext cx="2676065" cy="35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91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960136"/>
            <a:ext cx="7772400" cy="1638371"/>
          </a:xfrm>
        </p:spPr>
        <p:txBody>
          <a:bodyPr/>
          <a:lstStyle/>
          <a:p>
            <a:endParaRPr lang="nl-NL" dirty="0"/>
          </a:p>
        </p:txBody>
      </p:sp>
      <p:sp>
        <p:nvSpPr>
          <p:cNvPr id="3" name="Tijdelijke aanduiding voor tekst 2"/>
          <p:cNvSpPr>
            <a:spLocks noGrp="1"/>
          </p:cNvSpPr>
          <p:nvPr>
            <p:ph type="body" idx="1"/>
          </p:nvPr>
        </p:nvSpPr>
        <p:spPr/>
        <p:txBody>
          <a:bodyPr/>
          <a:lstStyle/>
          <a:p>
            <a:r>
              <a:rPr lang="nl-NL" dirty="0" smtClean="0"/>
              <a:t>KIJKRICHTING</a:t>
            </a:r>
            <a:endParaRPr lang="nl-NL" dirty="0"/>
          </a:p>
        </p:txBody>
      </p:sp>
      <p:pic>
        <p:nvPicPr>
          <p:cNvPr id="4098" name="Picture 2" descr="http://www.michielmorel.nl/wp-content/uploads/2012/06/12-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243" y="639085"/>
            <a:ext cx="4817190" cy="366106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57200" y="4876049"/>
            <a:ext cx="9930714" cy="1631216"/>
          </a:xfrm>
          <a:prstGeom prst="rect">
            <a:avLst/>
          </a:prstGeom>
          <a:noFill/>
        </p:spPr>
        <p:txBody>
          <a:bodyPr wrap="square" rtlCol="0" anchor="b">
            <a:spAutoFit/>
          </a:bodyPr>
          <a:lstStyle/>
          <a:p>
            <a:r>
              <a:rPr lang="nl-NL" sz="2000" dirty="0" smtClean="0"/>
              <a:t>Het eerste waar je in de afbeelding hierboven naar kijkt,</a:t>
            </a:r>
          </a:p>
          <a:p>
            <a:r>
              <a:rPr lang="nl-NL" sz="2000" dirty="0" smtClean="0"/>
              <a:t> is het gestrekte been </a:t>
            </a:r>
          </a:p>
          <a:p>
            <a:r>
              <a:rPr lang="nl-NL" sz="2000" dirty="0" smtClean="0"/>
              <a:t>en arm van de speler op de voorgrond. </a:t>
            </a:r>
          </a:p>
          <a:p>
            <a:r>
              <a:rPr lang="nl-NL" sz="2000" dirty="0" smtClean="0"/>
              <a:t>Tenslotte kom je bij de bal bovenin uit. De richting waarin je ogen </a:t>
            </a:r>
          </a:p>
          <a:p>
            <a:r>
              <a:rPr lang="nl-NL" sz="2000" dirty="0" smtClean="0"/>
              <a:t>getrokken worden, noem je de </a:t>
            </a:r>
            <a:r>
              <a:rPr lang="nl-NL" sz="2000" dirty="0" smtClean="0">
                <a:solidFill>
                  <a:srgbClr val="FF0000"/>
                </a:solidFill>
              </a:rPr>
              <a:t>kijkrichting</a:t>
            </a:r>
            <a:r>
              <a:rPr lang="nl-NL" sz="2000" dirty="0" smtClean="0"/>
              <a:t>.</a:t>
            </a:r>
            <a:endParaRPr lang="nl-NL" sz="2000" dirty="0"/>
          </a:p>
        </p:txBody>
      </p:sp>
    </p:spTree>
    <p:extLst>
      <p:ext uri="{BB962C8B-B14F-4D97-AF65-F5344CB8AC3E}">
        <p14:creationId xmlns:p14="http://schemas.microsoft.com/office/powerpoint/2010/main" val="124090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Een compositie is symmetrisch of asymmetrisch</a:t>
            </a:r>
            <a:endParaRPr lang="nl-NL" dirty="0"/>
          </a:p>
        </p:txBody>
      </p:sp>
      <p:sp>
        <p:nvSpPr>
          <p:cNvPr id="3" name="Ondertitel 2"/>
          <p:cNvSpPr>
            <a:spLocks noGrp="1"/>
          </p:cNvSpPr>
          <p:nvPr>
            <p:ph type="subTitle" idx="1"/>
          </p:nvPr>
        </p:nvSpPr>
        <p:spPr/>
        <p:txBody>
          <a:bodyPr/>
          <a:lstStyle/>
          <a:p>
            <a:endParaRPr lang="nl-NL" dirty="0"/>
          </a:p>
        </p:txBody>
      </p:sp>
      <p:sp>
        <p:nvSpPr>
          <p:cNvPr id="4" name="Tekstvak 3"/>
          <p:cNvSpPr txBox="1"/>
          <p:nvPr/>
        </p:nvSpPr>
        <p:spPr>
          <a:xfrm>
            <a:off x="3296873" y="897924"/>
            <a:ext cx="7461058" cy="1384995"/>
          </a:xfrm>
          <a:prstGeom prst="rect">
            <a:avLst/>
          </a:prstGeom>
          <a:noFill/>
        </p:spPr>
        <p:txBody>
          <a:bodyPr wrap="square" rtlCol="0">
            <a:spAutoFit/>
          </a:bodyPr>
          <a:lstStyle/>
          <a:p>
            <a:r>
              <a:rPr lang="nl-NL" sz="2800" dirty="0" smtClean="0"/>
              <a:t>Een compositie is </a:t>
            </a:r>
            <a:r>
              <a:rPr lang="nl-NL" sz="2800" dirty="0" smtClean="0">
                <a:solidFill>
                  <a:srgbClr val="FF0000"/>
                </a:solidFill>
              </a:rPr>
              <a:t>symmetrisch</a:t>
            </a:r>
            <a:r>
              <a:rPr lang="nl-NL" sz="2800" dirty="0" smtClean="0"/>
              <a:t> als de linker- en rechterhelft ervan gelijkvormig zijn (spiegelbeeld).</a:t>
            </a:r>
          </a:p>
          <a:p>
            <a:r>
              <a:rPr lang="nl-NL" sz="2800" dirty="0" smtClean="0"/>
              <a:t>Er is dan sprake van symmetrie</a:t>
            </a:r>
            <a:endParaRPr lang="nl-NL" sz="2800" dirty="0"/>
          </a:p>
        </p:txBody>
      </p:sp>
      <p:sp>
        <p:nvSpPr>
          <p:cNvPr id="6" name="Tekstvak 5"/>
          <p:cNvSpPr txBox="1"/>
          <p:nvPr/>
        </p:nvSpPr>
        <p:spPr>
          <a:xfrm>
            <a:off x="3296873" y="2650921"/>
            <a:ext cx="8185805" cy="1384995"/>
          </a:xfrm>
          <a:prstGeom prst="rect">
            <a:avLst/>
          </a:prstGeom>
          <a:noFill/>
        </p:spPr>
        <p:txBody>
          <a:bodyPr wrap="square" rtlCol="0">
            <a:spAutoFit/>
          </a:bodyPr>
          <a:lstStyle/>
          <a:p>
            <a:r>
              <a:rPr lang="nl-NL" sz="2800" dirty="0" smtClean="0"/>
              <a:t>Een compositie is </a:t>
            </a:r>
            <a:r>
              <a:rPr lang="nl-NL" sz="2800" dirty="0" smtClean="0">
                <a:solidFill>
                  <a:srgbClr val="FF0000"/>
                </a:solidFill>
              </a:rPr>
              <a:t>asymmetrisch</a:t>
            </a:r>
            <a:r>
              <a:rPr lang="nl-NL" sz="2800" dirty="0" smtClean="0"/>
              <a:t> als de symmetrie ontbreekt. Asymmetrie is het tegenovergestelde van symmetrie</a:t>
            </a:r>
            <a:endParaRPr lang="nl-NL" sz="2800" dirty="0"/>
          </a:p>
        </p:txBody>
      </p:sp>
      <p:pic>
        <p:nvPicPr>
          <p:cNvPr id="3074" name="Picture 2" descr="Afbeeldingsresultaat voor symmetr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361" y="392954"/>
            <a:ext cx="2670849" cy="18899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99" y="2460196"/>
            <a:ext cx="2283833" cy="247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638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48000" y="1166843"/>
            <a:ext cx="6096000" cy="4770537"/>
          </a:xfrm>
          <a:prstGeom prst="rect">
            <a:avLst/>
          </a:prstGeom>
        </p:spPr>
        <p:txBody>
          <a:bodyPr>
            <a:spAutoFit/>
          </a:bodyPr>
          <a:lstStyle/>
          <a:p>
            <a:r>
              <a:rPr lang="nl-NL" sz="2400" dirty="0" smtClean="0">
                <a:solidFill>
                  <a:schemeClr val="accent3"/>
                </a:solidFill>
              </a:rPr>
              <a:t>Een aantal weetjes op een rij:</a:t>
            </a:r>
            <a:endParaRPr lang="nl-NL" sz="2400" dirty="0">
              <a:solidFill>
                <a:schemeClr val="accent3"/>
              </a:solidFill>
            </a:endParaRPr>
          </a:p>
          <a:p>
            <a:r>
              <a:rPr lang="nl-NL" sz="2000" dirty="0"/>
              <a:t>Als je elementen op een bepaalde manier in een beeldvlak neerzet ben je bezig met het maken van een compositie. Compositie is een belangrijk onderdeel omdat je hier je boodschap duidelijk kan vertellen. Je kan bepaalde elementen in het werk extra laten opvallen. Je hebt verschillende soorten composities. </a:t>
            </a:r>
            <a:r>
              <a:rPr lang="nl-NL" sz="2000" dirty="0">
                <a:solidFill>
                  <a:srgbClr val="FF0000"/>
                </a:solidFill>
              </a:rPr>
              <a:t>Statische</a:t>
            </a:r>
            <a:r>
              <a:rPr lang="nl-NL" sz="2000" dirty="0"/>
              <a:t> composities (zoals een </a:t>
            </a:r>
            <a:r>
              <a:rPr lang="nl-NL" sz="2000" dirty="0">
                <a:solidFill>
                  <a:schemeClr val="accent3"/>
                </a:solidFill>
              </a:rPr>
              <a:t>centrale</a:t>
            </a:r>
            <a:r>
              <a:rPr lang="nl-NL" sz="2000" dirty="0"/>
              <a:t> compositie) zorgen voor rust en </a:t>
            </a:r>
            <a:r>
              <a:rPr lang="nl-NL" sz="2000" dirty="0">
                <a:solidFill>
                  <a:srgbClr val="FF0000"/>
                </a:solidFill>
              </a:rPr>
              <a:t>dynamische</a:t>
            </a:r>
            <a:r>
              <a:rPr lang="nl-NL" sz="2000" dirty="0"/>
              <a:t> (zoals een </a:t>
            </a:r>
            <a:r>
              <a:rPr lang="nl-NL" sz="2000" dirty="0">
                <a:solidFill>
                  <a:schemeClr val="accent3"/>
                </a:solidFill>
              </a:rPr>
              <a:t>diagonale</a:t>
            </a:r>
            <a:r>
              <a:rPr lang="nl-NL" sz="2000" dirty="0"/>
              <a:t> compositie) laten beweging zien</a:t>
            </a:r>
            <a:r>
              <a:rPr lang="nl-NL" sz="2000" dirty="0" smtClean="0"/>
              <a:t>.</a:t>
            </a:r>
            <a:endParaRPr lang="nl-NL" sz="2000" dirty="0"/>
          </a:p>
          <a:p>
            <a:r>
              <a:rPr lang="nl-NL" sz="2000" dirty="0"/>
              <a:t>Links zie je een voorbeeld van een </a:t>
            </a:r>
            <a:r>
              <a:rPr lang="nl-NL" sz="2000" dirty="0">
                <a:solidFill>
                  <a:srgbClr val="FF0000"/>
                </a:solidFill>
              </a:rPr>
              <a:t>statische</a:t>
            </a:r>
            <a:r>
              <a:rPr lang="nl-NL" sz="2000" dirty="0"/>
              <a:t> compositie door Piet Mondriaan. De compositie komt rustig en zakelijk over. </a:t>
            </a:r>
            <a:r>
              <a:rPr lang="nl-NL" sz="2000" dirty="0" smtClean="0"/>
              <a:t>Aan de rechter kant zie </a:t>
            </a:r>
            <a:r>
              <a:rPr lang="nl-NL" sz="2000" dirty="0"/>
              <a:t>je een werk van </a:t>
            </a:r>
            <a:r>
              <a:rPr lang="nl-NL" sz="2000" dirty="0" err="1"/>
              <a:t>Malevich</a:t>
            </a:r>
            <a:r>
              <a:rPr lang="nl-NL" sz="2000" dirty="0"/>
              <a:t>. Deze </a:t>
            </a:r>
            <a:r>
              <a:rPr lang="nl-NL" sz="2000" dirty="0">
                <a:solidFill>
                  <a:srgbClr val="FF0000"/>
                </a:solidFill>
              </a:rPr>
              <a:t>dynamische</a:t>
            </a:r>
            <a:r>
              <a:rPr lang="nl-NL" sz="2000" dirty="0"/>
              <a:t> compositie is bewegelijk en speels.</a:t>
            </a:r>
          </a:p>
        </p:txBody>
      </p:sp>
      <p:pic>
        <p:nvPicPr>
          <p:cNvPr id="2050" name="Picture 2" descr="Afbeeldingsresultaat voor mondria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83" y="2224216"/>
            <a:ext cx="2654901" cy="2654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malev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349" y="1859542"/>
            <a:ext cx="2388277" cy="372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551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5896768" y="6132518"/>
            <a:ext cx="197708" cy="290660"/>
          </a:xfrm>
        </p:spPr>
        <p:txBody>
          <a:bodyPr>
            <a:normAutofit fontScale="90000"/>
          </a:bodyPr>
          <a:lstStyle/>
          <a:p>
            <a:r>
              <a:rPr lang="nl-NL" sz="1800" dirty="0"/>
              <a:t/>
            </a:r>
            <a:br>
              <a:rPr lang="nl-NL" sz="1800" dirty="0"/>
            </a:br>
            <a:r>
              <a:rPr lang="nl-NL" sz="1800" dirty="0"/>
              <a:t/>
            </a:r>
            <a:br>
              <a:rPr lang="nl-NL" sz="1800" dirty="0"/>
            </a:br>
            <a:endParaRPr lang="nl-NL" sz="1800" dirty="0"/>
          </a:p>
        </p:txBody>
      </p:sp>
      <p:sp>
        <p:nvSpPr>
          <p:cNvPr id="3" name="Tijdelijke aanduiding voor afbeelding 2"/>
          <p:cNvSpPr>
            <a:spLocks noGrp="1"/>
          </p:cNvSpPr>
          <p:nvPr>
            <p:ph type="pic" idx="1"/>
          </p:nvPr>
        </p:nvSpPr>
        <p:spPr/>
      </p:sp>
      <p:sp>
        <p:nvSpPr>
          <p:cNvPr id="4" name="Tijdelijke aanduiding voor tekst 3"/>
          <p:cNvSpPr>
            <a:spLocks noGrp="1"/>
          </p:cNvSpPr>
          <p:nvPr>
            <p:ph type="body" sz="half" idx="2"/>
          </p:nvPr>
        </p:nvSpPr>
        <p:spPr/>
        <p:txBody>
          <a:bodyPr>
            <a:noAutofit/>
          </a:bodyPr>
          <a:lstStyle/>
          <a:p>
            <a:r>
              <a:rPr lang="nl-NL" sz="3600" dirty="0" smtClean="0">
                <a:solidFill>
                  <a:schemeClr val="accent3"/>
                </a:solidFill>
              </a:rPr>
              <a:t>Statische en dynamische compositie</a:t>
            </a:r>
            <a:endParaRPr lang="nl-NL" sz="3600" dirty="0">
              <a:solidFill>
                <a:schemeClr val="accent3"/>
              </a:solidFill>
            </a:endParaRPr>
          </a:p>
        </p:txBody>
      </p:sp>
      <p:pic>
        <p:nvPicPr>
          <p:cNvPr id="5" name="TswrJn4-j34"/>
          <p:cNvPicPr>
            <a:picLocks noRot="1" noChangeAspect="1"/>
          </p:cNvPicPr>
          <p:nvPr>
            <a:videoFile r:link="rId1"/>
          </p:nvPr>
        </p:nvPicPr>
        <p:blipFill>
          <a:blip r:embed="rId4"/>
          <a:stretch>
            <a:fillRect/>
          </a:stretch>
        </p:blipFill>
        <p:spPr>
          <a:xfrm>
            <a:off x="1215081" y="1344055"/>
            <a:ext cx="4572000" cy="2571750"/>
          </a:xfrm>
          <a:prstGeom prst="rect">
            <a:avLst/>
          </a:prstGeom>
        </p:spPr>
      </p:pic>
      <p:pic>
        <p:nvPicPr>
          <p:cNvPr id="6" name="W1EUF0fpV6Y"/>
          <p:cNvPicPr>
            <a:picLocks noRot="1" noChangeAspect="1"/>
          </p:cNvPicPr>
          <p:nvPr>
            <a:videoFile r:link="rId2"/>
          </p:nvPr>
        </p:nvPicPr>
        <p:blipFill>
          <a:blip r:embed="rId5"/>
          <a:stretch>
            <a:fillRect/>
          </a:stretch>
        </p:blipFill>
        <p:spPr>
          <a:xfrm>
            <a:off x="6324600" y="1344055"/>
            <a:ext cx="4572000" cy="2571750"/>
          </a:xfrm>
          <a:prstGeom prst="rect">
            <a:avLst/>
          </a:prstGeom>
        </p:spPr>
      </p:pic>
    </p:spTree>
    <p:extLst>
      <p:ext uri="{BB962C8B-B14F-4D97-AF65-F5344CB8AC3E}">
        <p14:creationId xmlns:p14="http://schemas.microsoft.com/office/powerpoint/2010/main" val="1673900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539</TotalTime>
  <Words>628</Words>
  <Application>Microsoft Office PowerPoint</Application>
  <PresentationFormat>Breedbeeld</PresentationFormat>
  <Paragraphs>56</Paragraphs>
  <Slides>14</Slides>
  <Notes>0</Notes>
  <HiddenSlides>0</HiddenSlides>
  <MMClips>4</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Tw Cen MT</vt:lpstr>
      <vt:lpstr>Tw Cen MT Condensed</vt:lpstr>
      <vt:lpstr>Verdana</vt:lpstr>
      <vt:lpstr>Wingdings 3</vt:lpstr>
      <vt:lpstr>Integraal</vt:lpstr>
      <vt:lpstr>COMPOSITIE  </vt:lpstr>
      <vt:lpstr>Componeren betekent ‘samenstellen of ‘ordenen’.   In een plat vlak ordent/plaatst de kunstenaar:  - vormen - lijnen   - kleuren    </vt:lpstr>
      <vt:lpstr>Bij het maken van een compositie is de aandachtsplek en de kijkrichting heel erg belangrijk</vt:lpstr>
      <vt:lpstr>PowerPoint-presentatie</vt:lpstr>
      <vt:lpstr>Lijnen die je kunt trekken door de belangrijkste onderdelen van een compositie, noem je compositielijnen</vt:lpstr>
      <vt:lpstr>PowerPoint-presentatie</vt:lpstr>
      <vt:lpstr>Een compositie is symmetrisch of asymmetrisch</vt:lpstr>
      <vt:lpstr>PowerPoint-presentatie</vt:lpstr>
      <vt:lpstr>  </vt:lpstr>
      <vt:lpstr>FUTURISME Enkele kenmerken van het futurisme zijn: snelheid, energie, agressie, krachtige lijnen, vooruitgang en nieuwe technologie.   Het Futurisme is een van oorsprong een Italiaanse beweging en kunststroming (1909 tot 1914)  (Italiaans futuro, "toekomst")    </vt:lpstr>
      <vt:lpstr>Giacomo balla (1871-1958) Italiaans futuristisch kunstenaar      De kunstenaars die tot het futurisme behoorde hadden een grote voorliefde voor de machine. Zij vonden beweging in hun kunst erg belangrijk.  </vt:lpstr>
      <vt:lpstr>opdrachten</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COMPOSITIE</dc:title>
  <dc:creator>Tom daverveld</dc:creator>
  <cp:lastModifiedBy>Reijnders, MCR (Margot) </cp:lastModifiedBy>
  <cp:revision>50</cp:revision>
  <dcterms:created xsi:type="dcterms:W3CDTF">2017-08-21T18:20:38Z</dcterms:created>
  <dcterms:modified xsi:type="dcterms:W3CDTF">2017-08-29T12:24:22Z</dcterms:modified>
</cp:coreProperties>
</file>